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1" r:id="rId4"/>
    <p:sldId id="269" r:id="rId5"/>
    <p:sldId id="270" r:id="rId6"/>
    <p:sldId id="263" r:id="rId7"/>
    <p:sldId id="272" r:id="rId8"/>
    <p:sldId id="258" r:id="rId9"/>
    <p:sldId id="273" r:id="rId10"/>
    <p:sldId id="274" r:id="rId11"/>
    <p:sldId id="275" r:id="rId12"/>
    <p:sldId id="276" r:id="rId13"/>
    <p:sldId id="262" r:id="rId14"/>
    <p:sldId id="264" r:id="rId15"/>
    <p:sldId id="265" r:id="rId16"/>
    <p:sldId id="266" r:id="rId17"/>
    <p:sldId id="267" r:id="rId18"/>
    <p:sldId id="27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2"/>
    <p:restoredTop sz="94631"/>
  </p:normalViewPr>
  <p:slideViewPr>
    <p:cSldViewPr snapToGrid="0" snapToObjects="1">
      <p:cViewPr varScale="1">
        <p:scale>
          <a:sx n="76" d="100"/>
          <a:sy n="76" d="100"/>
        </p:scale>
        <p:origin x="224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3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4987634-A776-E948-B8B8-36C118230B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284B22-83EB-4E42-8CEE-E61EFF2D57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4B575-D78D-CB43-80E6-819A84DE366D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DC1893-3EB5-5B43-B100-7CD0CAF4CF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0487F-7633-554D-9E34-F7EC96669C7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07845-59A1-464A-9064-810F376C5B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1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413CB-3F76-E646-9D80-2F716C2C1EB1}" type="datetimeFigureOut">
              <a:rPr lang="en-GB" smtClean="0"/>
              <a:t>25/07/2018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08BAE-1B6B-D143-8E16-660B648887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48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08BAE-1B6B-D143-8E16-660B6488871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63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4A8DD-4167-E64D-AC74-D95095E29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168EF2-B90C-5646-8984-6227DB38A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D0000-E700-A241-BB04-080D805F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04CFA-A492-2449-8C29-1E72B0EA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40B23-BC1D-9440-A255-336C8CE34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1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E3DD-3482-DA40-A5C7-DE6782937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B8CDD-5BAE-9A43-A3DC-37DD02B09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CBE43-F2C6-974C-8697-A5E7FADE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38CC0-99ED-894F-B3B8-44A40DFC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0DDF3-1B38-2447-8F9C-4503C18C7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B1D93C-B7B8-8B45-BAAB-A63BAE801C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61D60-0169-C746-9AE6-E9B0993C2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353C55-C160-354A-AB64-A8831E879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0F7FE-37BE-EC45-9F47-56EFD11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DFF44-A43E-084A-A254-A4AFDCD57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60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41992" y="3326145"/>
            <a:ext cx="7548824" cy="1646307"/>
          </a:xfrm>
        </p:spPr>
        <p:txBody>
          <a:bodyPr anchor="b">
            <a:normAutofit/>
          </a:bodyPr>
          <a:lstStyle>
            <a:lvl1pPr marL="0" indent="0">
              <a:buNone/>
              <a:defRPr sz="48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44971" y="4972051"/>
            <a:ext cx="3917951" cy="514349"/>
          </a:xfrm>
        </p:spPr>
        <p:txBody>
          <a:bodyPr>
            <a:normAutofit/>
          </a:bodyPr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28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4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97F55-4AC4-4F46-B967-AD5BA90D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9A6EB-9347-CF40-A002-5AC1629AA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8C8D3-001B-B148-8C26-75F06F4FB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7CF57-FD2E-8C4D-A7EC-A6138932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E5FD1-5193-714F-8099-4C5436E48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1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3DA6D-A287-5046-8ABB-3291FF50C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65A42E-9C5E-9A4D-A4F8-8C4101603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2925-9D56-9244-8F15-382AD521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52634-1ADE-8347-BF7E-8B5715CC9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6F36A-507E-FF46-9D9D-8040B121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9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96CC0-CD50-E942-9DA3-BA1C4D3A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0A6A5-C7FA-524B-AB51-645D92E08E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62989-D04E-3541-AB31-3B8B30DA6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C86C9-4D02-C848-B963-D6C846417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856B6-DEE2-324F-A8EE-1B8A59E4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8F413-4716-6B41-B4C7-802BA7DD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388BF-2BCC-4547-B847-3CFCE4CAB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0F77A-3036-3A4E-AA55-4D3EFD870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EE2D72-C2D5-1C40-B1E8-53F48BBAD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109DBE-F8BB-3947-B9A0-DCC55073D4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942F0-F217-1040-9090-77A60D0BAC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F5810-4172-D945-AE62-FA63832F4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86841-4D00-4C4F-B175-A25076ECA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10CBFE-2205-C94F-89C1-6BC4312E0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2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FA08E-FF15-974B-8FC5-43887A770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675EAD-2EC0-FF45-A744-30C0FF077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0996B-FD61-4C4F-8670-01E221C63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39DF5C-37ED-5B4C-9898-C84A09546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0558D7-6D86-1047-A010-FE49F6163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65C44-2F38-CD4A-87E0-AA79EBD6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802D7-DB1D-E142-85AB-6E99FFD4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9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4F283-C94B-A34C-80C0-B6F7437B9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082E8-175C-6C48-898C-200E5DAE0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DFCAE-E7BE-FF4E-B76D-94708C61B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4F615-7975-AC4C-ACBA-090334610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509C-5A6F-C543-AD3B-5779F101B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17011-40DF-5144-BED4-34A456D9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2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5A4B2-DCCA-5343-924A-72CDBCF19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C87D99-B667-CB48-9647-AF41F36DB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83679F-F03F-B044-8D56-B0C6679E8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380395-C7E8-2143-9811-C0732A632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762FB-C44B-0945-A8A0-90CB80036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63D9DE-F954-A448-9455-13E35919A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54869-91F4-504D-8784-43A1D48DE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1C59F-26A2-DC4F-B8EB-89CFBE3D7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7B5E1-E3E8-7F45-A2F1-20F3E59B84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B6AE5-E71C-804F-930D-E07A269F1141}" type="datetimeFigureOut">
              <a:rPr lang="en-US" smtClean="0"/>
              <a:t>7/25/18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D3D41-B510-7048-A2FA-8F30BA529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6EF5E-6F7E-7D43-85F3-CEF59F0C5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3A9C5-B15E-344F-9346-C5EC4D4B6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60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mcmedicine.biomedcentral.com/articles/10.1186/s12916-016-0640-4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ivoutcomes.eu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7132-0F36-A54A-938F-D6F8F38FE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3777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568B6-0ACF-6940-A32D-255BEF0F5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13063"/>
            <a:ext cx="9144000" cy="3233737"/>
          </a:xfrm>
        </p:spPr>
        <p:txBody>
          <a:bodyPr>
            <a:normAutofit/>
          </a:bodyPr>
          <a:lstStyle/>
          <a:p>
            <a:r>
              <a:rPr lang="en-US" sz="2700" dirty="0"/>
              <a:t>In search of the fourth 90: Exploring and defining what quality of life means for communities and strategizing how we get there</a:t>
            </a:r>
          </a:p>
          <a:p>
            <a:r>
              <a:rPr lang="en-US" sz="2800" dirty="0"/>
              <a:t>Context and Introduction</a:t>
            </a:r>
          </a:p>
          <a:p>
            <a:endParaRPr lang="en-US" sz="1800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Kevin Moody, </a:t>
            </a:r>
            <a:r>
              <a:rPr lang="en-US" dirty="0" err="1">
                <a:latin typeface="Helvetica" pitchFamily="2" charset="0"/>
              </a:rPr>
              <a:t>BScPhm</a:t>
            </a:r>
            <a:r>
              <a:rPr lang="en-US" dirty="0">
                <a:latin typeface="Helvetica" pitchFamily="2" charset="0"/>
              </a:rPr>
              <a:t>, MBA, </a:t>
            </a:r>
            <a:r>
              <a:rPr lang="en-US" dirty="0" err="1">
                <a:latin typeface="Helvetica" pitchFamily="2" charset="0"/>
              </a:rPr>
              <a:t>EdD</a:t>
            </a:r>
            <a:endParaRPr lang="en-US" dirty="0">
              <a:latin typeface="Helvetica" pitchFamily="2" charset="0"/>
            </a:endParaRPr>
          </a:p>
          <a:p>
            <a:r>
              <a:rPr lang="en-US" dirty="0">
                <a:latin typeface="Helvetica" pitchFamily="2" charset="0"/>
              </a:rPr>
              <a:t>AIDS 2018</a:t>
            </a:r>
            <a:br>
              <a:rPr lang="en-US" dirty="0">
                <a:latin typeface="Helvetica" pitchFamily="2" charset="0"/>
              </a:rPr>
            </a:br>
            <a:r>
              <a:rPr lang="en-US" dirty="0">
                <a:latin typeface="Helvetica" pitchFamily="2" charset="0"/>
              </a:rPr>
              <a:t>25 July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C7EECA-8DD8-004A-9385-0BC20BDB6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6050" y="1122363"/>
            <a:ext cx="93599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38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5470" y="561073"/>
            <a:ext cx="8398329" cy="1325563"/>
          </a:xfrm>
        </p:spPr>
        <p:txBody>
          <a:bodyPr>
            <a:normAutofit/>
          </a:bodyPr>
          <a:lstStyle/>
          <a:p>
            <a:r>
              <a:rPr lang="en-GB" dirty="0"/>
              <a:t>Countries of Residence, willingness to engage, attendance at AIDS 2018 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dirty="0"/>
              <a:t>Answered: 157    Skipped: 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7F393A-A095-44BD-BE29-D3E13475BCB7}"/>
              </a:ext>
            </a:extLst>
          </p:cNvPr>
          <p:cNvSpPr txBox="1"/>
          <p:nvPr/>
        </p:nvSpPr>
        <p:spPr>
          <a:xfrm>
            <a:off x="838200" y="2794842"/>
            <a:ext cx="92188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44 countries represented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dirty="0"/>
              <a:t>For many only 1 or 2 respondents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dirty="0"/>
              <a:t>Canada, India, Philippines, UK, USA all had more than 10 respondents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/>
              <a:t>Of 157 respondents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dirty="0"/>
              <a:t>124 wished to be contacted again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dirty="0"/>
              <a:t>33 did not  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endParaRPr lang="en-GB" sz="2400" dirty="0"/>
          </a:p>
          <a:p>
            <a:r>
              <a:rPr lang="en-GB" sz="2400" dirty="0"/>
              <a:t>60 respondents were attending AIDS2018 </a:t>
            </a:r>
          </a:p>
          <a:p>
            <a:pPr marL="380990" indent="-380990">
              <a:buFont typeface="Arial" panose="020B0604020202020204" pitchFamily="34" charset="0"/>
              <a:buChar char="•"/>
            </a:pPr>
            <a:r>
              <a:rPr lang="en-GB" sz="2400" dirty="0"/>
              <a:t>Six only attending the global village 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4F91E28C-E129-1045-9605-4460B7104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32" y="610924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5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3526970"/>
            <a:ext cx="10666076" cy="162877"/>
          </a:xfrm>
        </p:spPr>
        <p:txBody>
          <a:bodyPr>
            <a:normAutofit fontScale="90000"/>
          </a:bodyPr>
          <a:lstStyle/>
          <a:p>
            <a:r>
              <a:rPr dirty="0"/>
              <a:t>Q6: Below is a list of 14 possible components of quality of life. We are asking you to make a top 7 out of the most important ones in your view and then rank them from 1 to 7 with “1” being the most important component and “7” being the least important . Please note:</a:t>
            </a:r>
            <a:r>
              <a:rPr lang="en-US" dirty="0"/>
              <a:t> </a:t>
            </a:r>
            <a:r>
              <a:rPr dirty="0"/>
              <a:t>You will not be able to choose more than 7 or rank two components equally</a:t>
            </a:r>
            <a:r>
              <a:rPr lang="en-US" dirty="0"/>
              <a:t>. </a:t>
            </a:r>
            <a:r>
              <a:rPr dirty="0"/>
              <a:t>You will need to pick at least seven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05" y="5950671"/>
            <a:ext cx="10515600" cy="509360"/>
          </a:xfrm>
        </p:spPr>
        <p:txBody>
          <a:bodyPr/>
          <a:lstStyle/>
          <a:p>
            <a:r>
              <a:rPr dirty="0"/>
              <a:t>Answered: 157    Skipped: 0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51669891-8B68-644D-AD1E-C33AE1E14C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604" y="254114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04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9902842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461" y="73635"/>
            <a:ext cx="6159683" cy="6348432"/>
          </a:xfrm>
          <a:prstGeom prst="rect">
            <a:avLst/>
          </a:prstGeom>
        </p:spPr>
      </p:pic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282F196A-5D4F-694B-B275-8EEEEF9825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7046" y="303099"/>
            <a:ext cx="1545649" cy="1012032"/>
          </a:xfrm>
        </p:spPr>
      </p:pic>
    </p:spTree>
    <p:extLst>
      <p:ext uri="{BB962C8B-B14F-4D97-AF65-F5344CB8AC3E}">
        <p14:creationId xmlns:p14="http://schemas.microsoft.com/office/powerpoint/2010/main" val="3186967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The 4</a:t>
            </a:r>
            <a:r>
              <a:rPr lang="en-US" baseline="30000" dirty="0"/>
              <a:t>th</a:t>
            </a:r>
            <a:r>
              <a:rPr lang="en-US" dirty="0"/>
              <a:t> ‘90’ – Quality of Life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475460"/>
            <a:ext cx="1545649" cy="101203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2965BF-2A62-1F4A-A365-2D344689A247}"/>
              </a:ext>
            </a:extLst>
          </p:cNvPr>
          <p:cNvSpPr txBox="1"/>
          <p:nvPr/>
        </p:nvSpPr>
        <p:spPr>
          <a:xfrm>
            <a:off x="1007532" y="2357967"/>
            <a:ext cx="67945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Beyond viral suppression – Lazarus et al.</a:t>
            </a:r>
            <a:r>
              <a:rPr lang="en-US" sz="2800" baseline="30000" dirty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HIV Outcomes: Beyond viral suppression</a:t>
            </a:r>
            <a:r>
              <a:rPr lang="en-US" sz="2800" baseline="30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634819-43D5-DE47-9422-59754FD30CC9}"/>
              </a:ext>
            </a:extLst>
          </p:cNvPr>
          <p:cNvSpPr txBox="1"/>
          <p:nvPr/>
        </p:nvSpPr>
        <p:spPr>
          <a:xfrm>
            <a:off x="1337733" y="6045200"/>
            <a:ext cx="934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>
                <a:hlinkClick r:id="rId3"/>
              </a:rPr>
              <a:t>https://bmcmedicine.biomedcentral.com/articles/10.1186/s12916-016-0640-4</a:t>
            </a:r>
            <a:endParaRPr lang="en-GB" dirty="0"/>
          </a:p>
          <a:p>
            <a:pPr marL="342900" indent="-342900">
              <a:buAutoNum type="arabicPeriod"/>
            </a:pPr>
            <a:r>
              <a:rPr lang="en-GB" dirty="0">
                <a:hlinkClick r:id="rId4"/>
              </a:rPr>
              <a:t>http://hivoutcomes.eu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24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Barriers to implementation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475460"/>
            <a:ext cx="1545649" cy="101203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1AEB9B-ED5C-F147-87C4-DF98B2986BD4}"/>
              </a:ext>
            </a:extLst>
          </p:cNvPr>
          <p:cNvSpPr txBox="1"/>
          <p:nvPr/>
        </p:nvSpPr>
        <p:spPr>
          <a:xfrm>
            <a:off x="1007532" y="1748909"/>
            <a:ext cx="881380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Past experience with GIPA is mixed and often not meaningful</a:t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Systems in place are currently organized in silos</a:t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Approaches are system-, provider- or service-centred</a:t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Treating health is seen as treating a defect</a:t>
            </a:r>
            <a:br>
              <a:rPr lang="en-GB" sz="2800" dirty="0"/>
            </a:b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Public health versus personalised care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684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Beyond?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509326"/>
            <a:ext cx="1545649" cy="101203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24E3B40-75B1-6E45-A23B-EC015D3454AF}"/>
              </a:ext>
            </a:extLst>
          </p:cNvPr>
          <p:cNvSpPr txBox="1"/>
          <p:nvPr/>
        </p:nvSpPr>
        <p:spPr>
          <a:xfrm>
            <a:off x="1007533" y="1998133"/>
            <a:ext cx="82888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For people whose virus is suppressed, it’s important to look at their health and wellness beyond undetectability</a:t>
            </a:r>
            <a:br>
              <a:rPr lang="en-US" sz="2800" dirty="0"/>
            </a:b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For others, quality of life measures need to be in place as a prerequisite to enter or stay in the continuum of care</a:t>
            </a:r>
          </a:p>
        </p:txBody>
      </p:sp>
    </p:spTree>
    <p:extLst>
      <p:ext uri="{BB962C8B-B14F-4D97-AF65-F5344CB8AC3E}">
        <p14:creationId xmlns:p14="http://schemas.microsoft.com/office/powerpoint/2010/main" val="924693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Knowledge, Will and Power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543192"/>
            <a:ext cx="1545649" cy="1012032"/>
          </a:xfr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0BCB6F-4BF4-B348-9B36-8550724C4A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334" y="4157134"/>
            <a:ext cx="2040466" cy="204046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54D54D5-8FF0-EA4D-9659-3956F6C70DEC}"/>
              </a:ext>
            </a:extLst>
          </p:cNvPr>
          <p:cNvSpPr/>
          <p:nvPr/>
        </p:nvSpPr>
        <p:spPr>
          <a:xfrm>
            <a:off x="1188513" y="2636046"/>
            <a:ext cx="2218266" cy="124168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Will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8DF2090-342F-4144-BF47-EC950EB106AF}"/>
              </a:ext>
            </a:extLst>
          </p:cNvPr>
          <p:cNvSpPr/>
          <p:nvPr/>
        </p:nvSpPr>
        <p:spPr>
          <a:xfrm>
            <a:off x="8531221" y="2636045"/>
            <a:ext cx="2187579" cy="1241687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Power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3DDD4C7-2B02-E641-B141-E552B96AF035}"/>
              </a:ext>
            </a:extLst>
          </p:cNvPr>
          <p:cNvSpPr/>
          <p:nvPr/>
        </p:nvSpPr>
        <p:spPr>
          <a:xfrm>
            <a:off x="4859867" y="1690688"/>
            <a:ext cx="2235200" cy="12557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3330484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Measurement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509326"/>
            <a:ext cx="1545649" cy="1012032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354C41-D1BB-B84B-A5B2-A1BF2DCD0EB4}"/>
              </a:ext>
            </a:extLst>
          </p:cNvPr>
          <p:cNvSpPr txBox="1"/>
          <p:nvPr/>
        </p:nvSpPr>
        <p:spPr>
          <a:xfrm>
            <a:off x="1007533" y="2048933"/>
            <a:ext cx="85428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Are we talking about the same thing when referring to quality of life??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do we know we’re doing the right things?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do we know we’re doing them efficiently?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How can we show value for money and attract investment in community structures?</a:t>
            </a:r>
          </a:p>
        </p:txBody>
      </p:sp>
    </p:spTree>
    <p:extLst>
      <p:ext uri="{BB962C8B-B14F-4D97-AF65-F5344CB8AC3E}">
        <p14:creationId xmlns:p14="http://schemas.microsoft.com/office/powerpoint/2010/main" val="2455289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7132-0F36-A54A-938F-D6F8F38FE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568B6-0ACF-6940-A32D-255BEF0F5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5447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" pitchFamily="2" charset="0"/>
              </a:rPr>
              <a:t>THANK YOU!</a:t>
            </a:r>
          </a:p>
          <a:p>
            <a:r>
              <a:rPr lang="en-US" sz="1800" dirty="0">
                <a:latin typeface="Helvetica" pitchFamily="2" charset="0"/>
              </a:rPr>
              <a:t>Kevin Moody</a:t>
            </a:r>
          </a:p>
          <a:p>
            <a:r>
              <a:rPr lang="en-US" sz="1800" dirty="0" err="1">
                <a:latin typeface="Helvetica" pitchFamily="2" charset="0"/>
              </a:rPr>
              <a:t>k@kevinmoody.org</a:t>
            </a:r>
            <a:endParaRPr lang="en-US" sz="1800" dirty="0">
              <a:latin typeface="Helvetica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C7EECA-8DD8-004A-9385-0BC20BDB6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100" y="1756834"/>
            <a:ext cx="93599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265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602187"/>
            <a:ext cx="8390466" cy="1325563"/>
          </a:xfrm>
        </p:spPr>
        <p:txBody>
          <a:bodyPr/>
          <a:lstStyle/>
          <a:p>
            <a:r>
              <a:rPr lang="en-US" dirty="0"/>
              <a:t>What is Quality of Life?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678656"/>
            <a:ext cx="1545649" cy="1012032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A0C00B-1347-BC43-8A68-26083982D192}"/>
              </a:ext>
            </a:extLst>
          </p:cNvPr>
          <p:cNvSpPr txBox="1"/>
          <p:nvPr/>
        </p:nvSpPr>
        <p:spPr>
          <a:xfrm>
            <a:off x="1007532" y="2514600"/>
            <a:ext cx="9118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Different things for different people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Patient-</a:t>
            </a:r>
            <a:r>
              <a:rPr lang="en-US" sz="2800" dirty="0" err="1"/>
              <a:t>centred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Chronic care principles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8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Diabetes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475460"/>
            <a:ext cx="1545649" cy="1012032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5784DA-032E-8D46-82CA-D92B6663B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334" y="4157134"/>
            <a:ext cx="2040466" cy="204046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84B6364-E8E7-6846-A3F3-C6623BF86539}"/>
              </a:ext>
            </a:extLst>
          </p:cNvPr>
          <p:cNvSpPr/>
          <p:nvPr/>
        </p:nvSpPr>
        <p:spPr>
          <a:xfrm>
            <a:off x="3202516" y="286755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Happy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BD1309-DE18-684F-90DB-4ED169BA6A8E}"/>
              </a:ext>
            </a:extLst>
          </p:cNvPr>
          <p:cNvSpPr/>
          <p:nvPr/>
        </p:nvSpPr>
        <p:spPr>
          <a:xfrm>
            <a:off x="369354" y="2636046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Safe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2F67B7-7E8C-864B-9910-B9B26B54F6FB}"/>
              </a:ext>
            </a:extLst>
          </p:cNvPr>
          <p:cNvSpPr/>
          <p:nvPr/>
        </p:nvSpPr>
        <p:spPr>
          <a:xfrm>
            <a:off x="8041215" y="4074849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Empowered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293BC74-1D9F-D447-842A-B45D149317A0}"/>
              </a:ext>
            </a:extLst>
          </p:cNvPr>
          <p:cNvSpPr/>
          <p:nvPr/>
        </p:nvSpPr>
        <p:spPr>
          <a:xfrm>
            <a:off x="2553181" y="4074849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Financially Stable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BCE25E-D115-994C-A991-5E8D1B2427B8}"/>
              </a:ext>
            </a:extLst>
          </p:cNvPr>
          <p:cNvSpPr/>
          <p:nvPr/>
        </p:nvSpPr>
        <p:spPr>
          <a:xfrm>
            <a:off x="2563285" y="1690688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Prevent co-morbidities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DFC52EB-91D6-DD4D-A137-01FB6D0F557B}"/>
              </a:ext>
            </a:extLst>
          </p:cNvPr>
          <p:cNvSpPr/>
          <p:nvPr/>
        </p:nvSpPr>
        <p:spPr>
          <a:xfrm>
            <a:off x="6086470" y="286755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Start a Family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7FDF0AC-755E-D54D-8431-5C86909739D7}"/>
              </a:ext>
            </a:extLst>
          </p:cNvPr>
          <p:cNvSpPr/>
          <p:nvPr/>
        </p:nvSpPr>
        <p:spPr>
          <a:xfrm>
            <a:off x="9304868" y="233243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Faith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B2055AB-98EA-2246-8393-3496D1CC73C8}"/>
              </a:ext>
            </a:extLst>
          </p:cNvPr>
          <p:cNvSpPr/>
          <p:nvPr/>
        </p:nvSpPr>
        <p:spPr>
          <a:xfrm>
            <a:off x="5014625" y="1419477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Manage Side Effects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906EF5A-BE41-314B-AFBD-A6920D2818BD}"/>
              </a:ext>
            </a:extLst>
          </p:cNvPr>
          <p:cNvSpPr/>
          <p:nvPr/>
        </p:nvSpPr>
        <p:spPr>
          <a:xfrm>
            <a:off x="7632700" y="1234811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3F2BE7-9B33-1E4B-8744-C23239449B4B}"/>
              </a:ext>
            </a:extLst>
          </p:cNvPr>
          <p:cNvSpPr txBox="1"/>
          <p:nvPr/>
        </p:nvSpPr>
        <p:spPr>
          <a:xfrm>
            <a:off x="8041215" y="1442181"/>
            <a:ext cx="1231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Controlled Disease</a:t>
            </a:r>
          </a:p>
        </p:txBody>
      </p:sp>
    </p:spTree>
    <p:extLst>
      <p:ext uri="{BB962C8B-B14F-4D97-AF65-F5344CB8AC3E}">
        <p14:creationId xmlns:p14="http://schemas.microsoft.com/office/powerpoint/2010/main" val="396077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HIV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441594"/>
            <a:ext cx="1545649" cy="1012032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5784DA-032E-8D46-82CA-D92B6663B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334" y="4157134"/>
            <a:ext cx="2040466" cy="204046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84B6364-E8E7-6846-A3F3-C6623BF86539}"/>
              </a:ext>
            </a:extLst>
          </p:cNvPr>
          <p:cNvSpPr/>
          <p:nvPr/>
        </p:nvSpPr>
        <p:spPr>
          <a:xfrm>
            <a:off x="3202516" y="286755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Happy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BD1309-DE18-684F-90DB-4ED169BA6A8E}"/>
              </a:ext>
            </a:extLst>
          </p:cNvPr>
          <p:cNvSpPr/>
          <p:nvPr/>
        </p:nvSpPr>
        <p:spPr>
          <a:xfrm>
            <a:off x="369354" y="2636046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Safe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2F67B7-7E8C-864B-9910-B9B26B54F6FB}"/>
              </a:ext>
            </a:extLst>
          </p:cNvPr>
          <p:cNvSpPr/>
          <p:nvPr/>
        </p:nvSpPr>
        <p:spPr>
          <a:xfrm>
            <a:off x="8041215" y="4074849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Empowered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293BC74-1D9F-D447-842A-B45D149317A0}"/>
              </a:ext>
            </a:extLst>
          </p:cNvPr>
          <p:cNvSpPr/>
          <p:nvPr/>
        </p:nvSpPr>
        <p:spPr>
          <a:xfrm>
            <a:off x="2553181" y="4074849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Financially Stable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BCE25E-D115-994C-A991-5E8D1B2427B8}"/>
              </a:ext>
            </a:extLst>
          </p:cNvPr>
          <p:cNvSpPr/>
          <p:nvPr/>
        </p:nvSpPr>
        <p:spPr>
          <a:xfrm>
            <a:off x="2563285" y="1690688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Prevent co-morbidities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DFC52EB-91D6-DD4D-A137-01FB6D0F557B}"/>
              </a:ext>
            </a:extLst>
          </p:cNvPr>
          <p:cNvSpPr/>
          <p:nvPr/>
        </p:nvSpPr>
        <p:spPr>
          <a:xfrm>
            <a:off x="6086470" y="286755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Start a Family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7FDF0AC-755E-D54D-8431-5C86909739D7}"/>
              </a:ext>
            </a:extLst>
          </p:cNvPr>
          <p:cNvSpPr/>
          <p:nvPr/>
        </p:nvSpPr>
        <p:spPr>
          <a:xfrm>
            <a:off x="9304868" y="233243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Faith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B2055AB-98EA-2246-8393-3496D1CC73C8}"/>
              </a:ext>
            </a:extLst>
          </p:cNvPr>
          <p:cNvSpPr/>
          <p:nvPr/>
        </p:nvSpPr>
        <p:spPr>
          <a:xfrm>
            <a:off x="5014625" y="1419477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Manage Side Effects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906EF5A-BE41-314B-AFBD-A6920D2818BD}"/>
              </a:ext>
            </a:extLst>
          </p:cNvPr>
          <p:cNvSpPr/>
          <p:nvPr/>
        </p:nvSpPr>
        <p:spPr>
          <a:xfrm>
            <a:off x="7632700" y="1234811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3F2BE7-9B33-1E4B-8744-C23239449B4B}"/>
              </a:ext>
            </a:extLst>
          </p:cNvPr>
          <p:cNvSpPr txBox="1"/>
          <p:nvPr/>
        </p:nvSpPr>
        <p:spPr>
          <a:xfrm>
            <a:off x="8041215" y="1442181"/>
            <a:ext cx="1231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Controlled Disease</a:t>
            </a:r>
          </a:p>
        </p:txBody>
      </p:sp>
    </p:spTree>
    <p:extLst>
      <p:ext uri="{BB962C8B-B14F-4D97-AF65-F5344CB8AC3E}">
        <p14:creationId xmlns:p14="http://schemas.microsoft.com/office/powerpoint/2010/main" val="417272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3333" y="365125"/>
            <a:ext cx="8390466" cy="1325563"/>
          </a:xfrm>
        </p:spPr>
        <p:txBody>
          <a:bodyPr/>
          <a:lstStyle/>
          <a:p>
            <a:r>
              <a:rPr lang="en-US" dirty="0"/>
              <a:t>HIV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475460"/>
            <a:ext cx="1545649" cy="1012032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5784DA-032E-8D46-82CA-D92B6663B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8334" y="4157134"/>
            <a:ext cx="2040466" cy="204046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84B6364-E8E7-6846-A3F3-C6623BF86539}"/>
              </a:ext>
            </a:extLst>
          </p:cNvPr>
          <p:cNvSpPr/>
          <p:nvPr/>
        </p:nvSpPr>
        <p:spPr>
          <a:xfrm>
            <a:off x="3202516" y="286755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Happy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4BD1309-DE18-684F-90DB-4ED169BA6A8E}"/>
              </a:ext>
            </a:extLst>
          </p:cNvPr>
          <p:cNvSpPr/>
          <p:nvPr/>
        </p:nvSpPr>
        <p:spPr>
          <a:xfrm>
            <a:off x="369354" y="2636046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Safe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D2F67B7-7E8C-864B-9910-B9B26B54F6FB}"/>
              </a:ext>
            </a:extLst>
          </p:cNvPr>
          <p:cNvSpPr/>
          <p:nvPr/>
        </p:nvSpPr>
        <p:spPr>
          <a:xfrm>
            <a:off x="8041215" y="4074849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Empowered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293BC74-1D9F-D447-842A-B45D149317A0}"/>
              </a:ext>
            </a:extLst>
          </p:cNvPr>
          <p:cNvSpPr/>
          <p:nvPr/>
        </p:nvSpPr>
        <p:spPr>
          <a:xfrm>
            <a:off x="2553181" y="4074849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Financially Stable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9BCE25E-D115-994C-A991-5E8D1B2427B8}"/>
              </a:ext>
            </a:extLst>
          </p:cNvPr>
          <p:cNvSpPr/>
          <p:nvPr/>
        </p:nvSpPr>
        <p:spPr>
          <a:xfrm>
            <a:off x="2563285" y="1690688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Prevent co-morbidities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DFC52EB-91D6-DD4D-A137-01FB6D0F557B}"/>
              </a:ext>
            </a:extLst>
          </p:cNvPr>
          <p:cNvSpPr/>
          <p:nvPr/>
        </p:nvSpPr>
        <p:spPr>
          <a:xfrm>
            <a:off x="6086470" y="286755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Start a Family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7FDF0AC-755E-D54D-8431-5C86909739D7}"/>
              </a:ext>
            </a:extLst>
          </p:cNvPr>
          <p:cNvSpPr/>
          <p:nvPr/>
        </p:nvSpPr>
        <p:spPr>
          <a:xfrm>
            <a:off x="9304868" y="2332435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Faith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B2055AB-98EA-2246-8393-3496D1CC73C8}"/>
              </a:ext>
            </a:extLst>
          </p:cNvPr>
          <p:cNvSpPr/>
          <p:nvPr/>
        </p:nvSpPr>
        <p:spPr>
          <a:xfrm>
            <a:off x="5014625" y="1419477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Manage Side Effects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906EF5A-BE41-314B-AFBD-A6920D2818BD}"/>
              </a:ext>
            </a:extLst>
          </p:cNvPr>
          <p:cNvSpPr/>
          <p:nvPr/>
        </p:nvSpPr>
        <p:spPr>
          <a:xfrm>
            <a:off x="7632700" y="1234811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3F2BE7-9B33-1E4B-8744-C23239449B4B}"/>
              </a:ext>
            </a:extLst>
          </p:cNvPr>
          <p:cNvSpPr txBox="1"/>
          <p:nvPr/>
        </p:nvSpPr>
        <p:spPr>
          <a:xfrm>
            <a:off x="8041215" y="1442181"/>
            <a:ext cx="1231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Controlled Disease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952DCEB-2DCD-8B4C-8C07-E70FD101C40F}"/>
              </a:ext>
            </a:extLst>
          </p:cNvPr>
          <p:cNvSpPr/>
          <p:nvPr/>
        </p:nvSpPr>
        <p:spPr>
          <a:xfrm>
            <a:off x="238028" y="4074849"/>
            <a:ext cx="2048933" cy="110066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HIV Prevention</a:t>
            </a:r>
          </a:p>
        </p:txBody>
      </p:sp>
    </p:spTree>
    <p:extLst>
      <p:ext uri="{BB962C8B-B14F-4D97-AF65-F5344CB8AC3E}">
        <p14:creationId xmlns:p14="http://schemas.microsoft.com/office/powerpoint/2010/main" val="2289252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601C-D38F-C240-8CED-C54EFB2E3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732" y="521890"/>
            <a:ext cx="8923867" cy="1325563"/>
          </a:xfrm>
        </p:spPr>
        <p:txBody>
          <a:bodyPr/>
          <a:lstStyle/>
          <a:p>
            <a:r>
              <a:rPr lang="en-US" dirty="0"/>
              <a:t>Positive Health Dignity and Prevention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0FB0783-9030-4148-A433-50289A498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532" y="678656"/>
            <a:ext cx="1545649" cy="1012032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16D111B-5AE4-CC48-82D4-76BFA616612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3181" y="1439334"/>
            <a:ext cx="6573886" cy="54186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D5DC980-E1B6-2243-9D9A-4B5727347D7C}"/>
              </a:ext>
            </a:extLst>
          </p:cNvPr>
          <p:cNvSpPr txBox="1"/>
          <p:nvPr/>
        </p:nvSpPr>
        <p:spPr>
          <a:xfrm>
            <a:off x="8280400" y="6146800"/>
            <a:ext cx="3378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https://</a:t>
            </a:r>
            <a:r>
              <a:rPr lang="en-GB" sz="1400" dirty="0" err="1"/>
              <a:t>www.gnpplus.net</a:t>
            </a:r>
            <a:r>
              <a:rPr lang="en-GB" sz="1400" dirty="0"/>
              <a:t>/assets/</a:t>
            </a:r>
            <a:r>
              <a:rPr lang="en-GB" sz="1400" dirty="0" err="1"/>
              <a:t>wbb_file_updown</a:t>
            </a:r>
            <a:r>
              <a:rPr lang="en-GB" sz="1400" dirty="0"/>
              <a:t>/2090/GNP_PHDP_ENG_V4ia_2.pdf</a:t>
            </a:r>
          </a:p>
        </p:txBody>
      </p:sp>
    </p:spTree>
    <p:extLst>
      <p:ext uri="{BB962C8B-B14F-4D97-AF65-F5344CB8AC3E}">
        <p14:creationId xmlns:p14="http://schemas.microsoft.com/office/powerpoint/2010/main" val="3898809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2943466" y="908355"/>
            <a:ext cx="7548824" cy="782333"/>
          </a:xfrm>
        </p:spPr>
        <p:txBody>
          <a:bodyPr>
            <a:normAutofit/>
          </a:bodyPr>
          <a:lstStyle/>
          <a:p>
            <a:r>
              <a:rPr lang="en-GB" sz="4400" b="0" dirty="0">
                <a:solidFill>
                  <a:schemeClr val="tx1"/>
                </a:solidFill>
                <a:latin typeface="+mj-lt"/>
              </a:rPr>
              <a:t>Quickfire survey results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394816-7201-4E28-A5B5-BAA14F0D33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4827" y="2484222"/>
            <a:ext cx="7140351" cy="2962939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Survey monkey was ‘up’ for 10 days – had 230 responses  </a:t>
            </a:r>
          </a:p>
          <a:p>
            <a:r>
              <a:rPr lang="en-GB" sz="3200" dirty="0">
                <a:solidFill>
                  <a:schemeClr val="tx1"/>
                </a:solidFill>
              </a:rPr>
              <a:t>Cleaned to remove duplicates and incomplete answers 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A1119FE9-70EC-784D-8D2B-626FDCE6D2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32" y="678656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280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443" y="521890"/>
            <a:ext cx="6896100" cy="1325563"/>
          </a:xfrm>
        </p:spPr>
        <p:txBody>
          <a:bodyPr>
            <a:normAutofit/>
          </a:bodyPr>
          <a:lstStyle/>
          <a:p>
            <a:r>
              <a:rPr dirty="0"/>
              <a:t>Q1: </a:t>
            </a:r>
            <a:r>
              <a:rPr lang="en-US" dirty="0"/>
              <a:t>Gender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dirty="0"/>
              <a:t>Answered: 157    Skipped: 0</a:t>
            </a:r>
            <a:r>
              <a:rPr lang="en-GB" dirty="0"/>
              <a:t> 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050EE8-2036-4E0E-9351-CB12DD993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10938"/>
            <a:ext cx="6515273" cy="1907967"/>
          </a:xfrm>
          <a:prstGeom prst="rect">
            <a:avLst/>
          </a:prstGeo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CD31884A-744B-714C-A844-6693822AF3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532" y="678656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2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4214" y="267151"/>
            <a:ext cx="8659586" cy="1325563"/>
          </a:xfrm>
        </p:spPr>
        <p:txBody>
          <a:bodyPr>
            <a:normAutofit/>
          </a:bodyPr>
          <a:lstStyle/>
          <a:p>
            <a:r>
              <a:rPr dirty="0"/>
              <a:t>Q3: Your HIV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6" y="1401083"/>
            <a:ext cx="10515600" cy="4351338"/>
          </a:xfrm>
        </p:spPr>
        <p:txBody>
          <a:bodyPr/>
          <a:lstStyle/>
          <a:p>
            <a:r>
              <a:rPr dirty="0"/>
              <a:t>Answered: 157    Skipped: 0</a:t>
            </a:r>
          </a:p>
        </p:txBody>
      </p:sp>
      <p:pic>
        <p:nvPicPr>
          <p:cNvPr id="4" name="Picture 3" descr="chart9429696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544" y="1997988"/>
            <a:ext cx="7184571" cy="4475237"/>
          </a:xfrm>
          <a:prstGeom prst="rect">
            <a:avLst/>
          </a:prstGeo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3A23A90E-509F-6A46-AC91-FF2C08B961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532" y="303089"/>
            <a:ext cx="1545649" cy="10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47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481</Words>
  <Application>Microsoft Macintosh PowerPoint</Application>
  <PresentationFormat>Widescreen</PresentationFormat>
  <Paragraphs>98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Helvetica</vt:lpstr>
      <vt:lpstr>Office Theme</vt:lpstr>
      <vt:lpstr>PowerPoint Presentation</vt:lpstr>
      <vt:lpstr>What is Quality of Life?</vt:lpstr>
      <vt:lpstr>Diabetes</vt:lpstr>
      <vt:lpstr>HIV</vt:lpstr>
      <vt:lpstr>HIV</vt:lpstr>
      <vt:lpstr>Positive Health Dignity and Prevention</vt:lpstr>
      <vt:lpstr>PowerPoint Presentation</vt:lpstr>
      <vt:lpstr>Q1: Gender</vt:lpstr>
      <vt:lpstr>Q3: Your HIV status</vt:lpstr>
      <vt:lpstr>Countries of Residence, willingness to engage, attendance at AIDS 2018 </vt:lpstr>
      <vt:lpstr>Q6: Below is a list of 14 possible components of quality of life. We are asking you to make a top 7 out of the most important ones in your view and then rank them from 1 to 7 with “1” being the most important component and “7” being the least important . Please note: You will not be able to choose more than 7 or rank two components equally. You will need to pick at least seven</vt:lpstr>
      <vt:lpstr>PowerPoint Presentation</vt:lpstr>
      <vt:lpstr>The 4th ‘90’ – Quality of Life</vt:lpstr>
      <vt:lpstr>Barriers to implementation</vt:lpstr>
      <vt:lpstr>Beyond?</vt:lpstr>
      <vt:lpstr>Knowledge, Will and Power</vt:lpstr>
      <vt:lpstr>Measurement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Moody</dc:creator>
  <cp:lastModifiedBy>Kevin Moody</cp:lastModifiedBy>
  <cp:revision>15</cp:revision>
  <cp:lastPrinted>2018-07-25T07:37:45Z</cp:lastPrinted>
  <dcterms:created xsi:type="dcterms:W3CDTF">2018-07-12T11:40:26Z</dcterms:created>
  <dcterms:modified xsi:type="dcterms:W3CDTF">2018-07-25T07:37:49Z</dcterms:modified>
</cp:coreProperties>
</file>